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3"/>
  </p:notesMasterIdLst>
  <p:handoutMasterIdLst>
    <p:handoutMasterId r:id="rId14"/>
  </p:handoutMasterIdLst>
  <p:sldIdLst>
    <p:sldId id="260" r:id="rId2"/>
    <p:sldId id="261" r:id="rId3"/>
    <p:sldId id="292" r:id="rId4"/>
    <p:sldId id="295" r:id="rId5"/>
    <p:sldId id="294" r:id="rId6"/>
    <p:sldId id="297" r:id="rId7"/>
    <p:sldId id="296" r:id="rId8"/>
    <p:sldId id="298" r:id="rId9"/>
    <p:sldId id="299" r:id="rId10"/>
    <p:sldId id="300" r:id="rId11"/>
    <p:sldId id="259"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24" autoAdjust="0"/>
    <p:restoredTop sz="94343" autoAdjust="0"/>
  </p:normalViewPr>
  <p:slideViewPr>
    <p:cSldViewPr snapToGrid="0">
      <p:cViewPr varScale="1">
        <p:scale>
          <a:sx n="63" d="100"/>
          <a:sy n="63" d="100"/>
        </p:scale>
        <p:origin x="78" y="20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FF40471-273B-468B-86A7-42F1B51F199E}" type="datetimeFigureOut">
              <a:rPr lang="en-US" smtClean="0"/>
              <a:t>9/25/2019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DE7C12F-2A24-4498-8132-AE64D1870AB0}" type="slidenum">
              <a:rPr lang="en-US" smtClean="0"/>
              <a:t>‹#›</a:t>
            </a:fld>
            <a:endParaRPr lang="en-US"/>
          </a:p>
        </p:txBody>
      </p:sp>
    </p:spTree>
    <p:extLst>
      <p:ext uri="{BB962C8B-B14F-4D97-AF65-F5344CB8AC3E}">
        <p14:creationId xmlns:p14="http://schemas.microsoft.com/office/powerpoint/2010/main" val="2470449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FDEB35-4585-4CE4-9E48-A63F91925BEE}" type="datetimeFigureOut">
              <a:rPr lang="en-US" smtClean="0"/>
              <a:t>9/25/2019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9/25/2019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a:t>
            </a:r>
            <a:r>
              <a:rPr lang="en-US" dirty="0" smtClean="0"/>
              <a:t>Sept 26</a:t>
            </a:r>
            <a:r>
              <a:rPr lang="en-US" dirty="0" smtClean="0"/>
              <a:t>, 2019</a:t>
            </a:r>
            <a:endParaRPr lang="en-US" dirty="0"/>
          </a:p>
        </p:txBody>
      </p:sp>
      <p:sp>
        <p:nvSpPr>
          <p:cNvPr id="3" name="Content Placeholder 2"/>
          <p:cNvSpPr>
            <a:spLocks noGrp="1"/>
          </p:cNvSpPr>
          <p:nvPr>
            <p:ph idx="1"/>
          </p:nvPr>
        </p:nvSpPr>
        <p:spPr>
          <a:xfrm>
            <a:off x="1154955" y="2603500"/>
            <a:ext cx="9859409" cy="3416300"/>
          </a:xfrm>
        </p:spPr>
        <p:txBody>
          <a:bodyPr>
            <a:normAutofit lnSpcReduction="10000"/>
          </a:bodyPr>
          <a:lstStyle/>
          <a:p>
            <a:r>
              <a:rPr lang="en-US" b="1" dirty="0" smtClean="0"/>
              <a:t>P3 Challenge –  </a:t>
            </a:r>
          </a:p>
          <a:p>
            <a:pPr marL="0" indent="0">
              <a:buNone/>
            </a:pPr>
            <a:r>
              <a:rPr lang="en-US" sz="2400" b="1" dirty="0" smtClean="0">
                <a:sym typeface="Euclid Extra" panose="02050502000505020303" pitchFamily="18" charset="2"/>
              </a:rPr>
              <a:t>Agent Bond is standing on a bridge, 12 m above the road below and his pursuers are getting too close. He spots a flatbed truck approaching at 25 m/s which he measures by knowing that the telephone poles the truck is passing are 25 m apart in this country. The  bed of the truck is 1.5 m above the road and Bond quickly calculated how many poles away the truck should be when he jumps down from the bridge onto the truck to make his getaway. How many poles is it?</a:t>
            </a:r>
            <a:endParaRPr lang="en-US" sz="2400"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 Equation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154955" y="2603500"/>
                <a:ext cx="8761412" cy="3416300"/>
              </a:xfrm>
            </p:spPr>
            <p:txBody>
              <a:bodyPr>
                <a:normAutofit fontScale="92500" lnSpcReduction="10000"/>
              </a:bodyPr>
              <a:lstStyle/>
              <a:p>
                <a:r>
                  <a:rPr lang="en-US" b="1" dirty="0" smtClean="0"/>
                  <a:t>IFF </a:t>
                </a:r>
                <a:r>
                  <a:rPr lang="en-US" b="1" dirty="0" smtClean="0"/>
                  <a:t>you have a complete level trajectory, you can determine the relationship between the range and the launch angle from the Range equation. </a:t>
                </a:r>
              </a:p>
              <a:p>
                <a14:m>
                  <m:oMath xmlns:m="http://schemas.openxmlformats.org/officeDocument/2006/math">
                    <m:r>
                      <a:rPr lang="en-US" sz="2400" b="1" i="1" smtClean="0">
                        <a:latin typeface="Cambria Math" panose="02040503050406030204" pitchFamily="18" charset="0"/>
                      </a:rPr>
                      <m:t>𝑹</m:t>
                    </m:r>
                    <m:r>
                      <a:rPr lang="en-US" sz="2400" b="1" i="1" smtClean="0">
                        <a:latin typeface="Cambria Math" panose="02040503050406030204" pitchFamily="18" charset="0"/>
                      </a:rPr>
                      <m:t>=</m:t>
                    </m:r>
                    <m:f>
                      <m:fPr>
                        <m:ctrlPr>
                          <a:rPr lang="en-US" sz="2400" b="1" i="1" smtClean="0">
                            <a:latin typeface="Cambria Math" panose="02040503050406030204" pitchFamily="18" charset="0"/>
                          </a:rPr>
                        </m:ctrlPr>
                      </m:fPr>
                      <m:num>
                        <m:sSup>
                          <m:sSupPr>
                            <m:ctrlPr>
                              <a:rPr lang="en-US" sz="2400" b="1" i="1" smtClean="0">
                                <a:latin typeface="Cambria Math" panose="02040503050406030204" pitchFamily="18" charset="0"/>
                              </a:rPr>
                            </m:ctrlPr>
                          </m:sSupPr>
                          <m:e>
                            <m:r>
                              <a:rPr lang="en-US" sz="2400" b="1" i="1" smtClean="0">
                                <a:latin typeface="Cambria Math" panose="02040503050406030204" pitchFamily="18" charset="0"/>
                              </a:rPr>
                              <m:t>𝒖</m:t>
                            </m:r>
                          </m:e>
                          <m:sup>
                            <m:r>
                              <a:rPr lang="en-US" sz="2400" b="1" i="1" smtClean="0">
                                <a:latin typeface="Cambria Math" panose="02040503050406030204" pitchFamily="18" charset="0"/>
                              </a:rPr>
                              <m:t>𝟐</m:t>
                            </m:r>
                          </m:sup>
                        </m:sSup>
                      </m:num>
                      <m:den>
                        <m:r>
                          <a:rPr lang="en-US" sz="2400" b="1" i="1" smtClean="0">
                            <a:latin typeface="Cambria Math" panose="02040503050406030204" pitchFamily="18" charset="0"/>
                          </a:rPr>
                          <m:t>𝒈</m:t>
                        </m:r>
                      </m:den>
                    </m:f>
                    <m:r>
                      <a:rPr lang="en-US" sz="2400" b="1" i="1" smtClean="0">
                        <a:latin typeface="Cambria Math" panose="02040503050406030204" pitchFamily="18" charset="0"/>
                      </a:rPr>
                      <m:t>𝒔𝒊𝒏</m:t>
                    </m:r>
                    <m:r>
                      <a:rPr lang="en-US" sz="2400" b="1" i="1" smtClean="0">
                        <a:latin typeface="Cambria Math" panose="02040503050406030204" pitchFamily="18" charset="0"/>
                      </a:rPr>
                      <m:t> </m:t>
                    </m:r>
                    <m:r>
                      <a:rPr lang="en-US" sz="2400" b="1" i="1" smtClean="0">
                        <a:latin typeface="Cambria Math" panose="02040503050406030204" pitchFamily="18" charset="0"/>
                      </a:rPr>
                      <m:t>𝟐</m:t>
                    </m:r>
                    <m:r>
                      <a:rPr lang="en-US" sz="2400" b="1" i="1" smtClean="0">
                        <a:latin typeface="Cambria Math" panose="02040503050406030204" pitchFamily="18" charset="0"/>
                        <a:ea typeface="Cambria Math" panose="02040503050406030204" pitchFamily="18" charset="0"/>
                      </a:rPr>
                      <m:t>𝜽</m:t>
                    </m:r>
                  </m:oMath>
                </a14:m>
                <a:endParaRPr lang="en-US" sz="2400" b="1" dirty="0" smtClean="0"/>
              </a:p>
              <a:p>
                <a:r>
                  <a:rPr lang="en-US" b="1" dirty="0" smtClean="0"/>
                  <a:t>Notice that the maximum range will be obtained when the launch angle is 45 degrees.</a:t>
                </a:r>
              </a:p>
              <a:p>
                <a:r>
                  <a:rPr lang="en-US" b="1" dirty="0" smtClean="0"/>
                  <a:t>For any range less than the maximum, there will be two possible launch angles resulting in a high and low trajectory.</a:t>
                </a:r>
              </a:p>
              <a:p>
                <a:r>
                  <a:rPr lang="en-US" b="1" dirty="0" smtClean="0"/>
                  <a:t>Ex: At what possible angles does a punt kicker need to launch a football from his foot at the ground to reach a receiver diving for it at the ground </a:t>
                </a:r>
                <a:r>
                  <a:rPr lang="en-US" b="1" smtClean="0"/>
                  <a:t>at </a:t>
                </a:r>
                <a:r>
                  <a:rPr lang="en-US" b="1" smtClean="0"/>
                  <a:t>18.0 </a:t>
                </a:r>
                <a:r>
                  <a:rPr lang="en-US" b="1" dirty="0" smtClean="0"/>
                  <a:t>meters away if his kick generates an initial ball speed of 13.5 m/s?</a:t>
                </a:r>
                <a:endParaRPr lang="en-US" b="1"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154955" y="2603500"/>
                <a:ext cx="8761412" cy="3416300"/>
              </a:xfrm>
              <a:blipFill>
                <a:blip r:embed="rId2"/>
                <a:stretch>
                  <a:fillRect l="-70" t="-1070" r="-974"/>
                </a:stretch>
              </a:blipFill>
            </p:spPr>
            <p:txBody>
              <a:bodyPr/>
              <a:lstStyle/>
              <a:p>
                <a:r>
                  <a:rPr lang="en-US">
                    <a:noFill/>
                  </a:rPr>
                  <a:t> </a:t>
                </a:r>
              </a:p>
            </p:txBody>
          </p:sp>
        </mc:Fallback>
      </mc:AlternateContent>
    </p:spTree>
    <p:extLst>
      <p:ext uri="{BB962C8B-B14F-4D97-AF65-F5344CB8AC3E}">
        <p14:creationId xmlns:p14="http://schemas.microsoft.com/office/powerpoint/2010/main" val="2428304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What quantity is zero at the top of a projectile trajectory?</a:t>
            </a:r>
          </a:p>
          <a:p>
            <a:endParaRPr lang="en-US" b="1" dirty="0">
              <a:sym typeface="Euclid Extra" panose="02050502000505020303" pitchFamily="18" charset="2"/>
            </a:endParaRPr>
          </a:p>
          <a:p>
            <a:endParaRPr lang="en-US" b="1" dirty="0" smtClean="0"/>
          </a:p>
          <a:p>
            <a:r>
              <a:rPr lang="en-US" b="1" dirty="0" smtClean="0"/>
              <a:t>What’s </a:t>
            </a:r>
            <a:r>
              <a:rPr lang="en-US" b="1" dirty="0" smtClean="0"/>
              <a:t>Due?  </a:t>
            </a:r>
            <a:r>
              <a:rPr lang="en-US" b="1" dirty="0" smtClean="0"/>
              <a:t>(Pending assignments to complete.)</a:t>
            </a:r>
          </a:p>
          <a:p>
            <a:pPr lvl="1"/>
            <a:r>
              <a:rPr lang="en-US" b="1" dirty="0"/>
              <a:t>Projectile Motion Practice Worksheet</a:t>
            </a:r>
            <a:endParaRPr lang="en-US" sz="1900" b="1" dirty="0"/>
          </a:p>
          <a:p>
            <a:r>
              <a:rPr lang="en-US" b="1" dirty="0" smtClean="0"/>
              <a:t>What’s Next?  (How to prepare for the next day)</a:t>
            </a:r>
          </a:p>
          <a:p>
            <a:pPr lvl="1"/>
            <a:r>
              <a:rPr lang="en-US" b="1" dirty="0" smtClean="0"/>
              <a:t>Read p45-50</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Agenda, Assignment</a:t>
            </a:r>
            <a:endParaRPr lang="en-US" dirty="0"/>
          </a:p>
        </p:txBody>
      </p:sp>
      <p:sp>
        <p:nvSpPr>
          <p:cNvPr id="3" name="Content Placeholder 2"/>
          <p:cNvSpPr>
            <a:spLocks noGrp="1"/>
          </p:cNvSpPr>
          <p:nvPr>
            <p:ph idx="1"/>
          </p:nvPr>
        </p:nvSpPr>
        <p:spPr/>
        <p:txBody>
          <a:bodyPr>
            <a:normAutofit/>
          </a:bodyPr>
          <a:lstStyle/>
          <a:p>
            <a:r>
              <a:rPr lang="en-US" b="1" dirty="0" smtClean="0"/>
              <a:t>IB 2.1 Motion</a:t>
            </a:r>
          </a:p>
          <a:p>
            <a:pPr lvl="1"/>
            <a:r>
              <a:rPr lang="en-US" b="1" dirty="0" smtClean="0"/>
              <a:t>2D Motion</a:t>
            </a:r>
          </a:p>
          <a:p>
            <a:r>
              <a:rPr lang="en-US" b="1" dirty="0"/>
              <a:t>Agenda </a:t>
            </a:r>
          </a:p>
          <a:p>
            <a:pPr lvl="1"/>
            <a:r>
              <a:rPr lang="en-US" b="1" dirty="0" smtClean="0"/>
              <a:t>2D motion in general</a:t>
            </a:r>
          </a:p>
          <a:p>
            <a:pPr lvl="1"/>
            <a:r>
              <a:rPr lang="en-US" b="1" dirty="0" smtClean="0"/>
              <a:t>Projectile motion</a:t>
            </a:r>
          </a:p>
          <a:p>
            <a:pPr lvl="1"/>
            <a:r>
              <a:rPr lang="en-US" b="1" dirty="0" smtClean="0"/>
              <a:t>Range</a:t>
            </a:r>
          </a:p>
          <a:p>
            <a:r>
              <a:rPr lang="en-US" b="1" dirty="0" smtClean="0"/>
              <a:t>Assignment: </a:t>
            </a:r>
          </a:p>
          <a:p>
            <a:pPr lvl="1"/>
            <a:r>
              <a:rPr lang="en-US" b="1" dirty="0" smtClean="0"/>
              <a:t>Projectile Motion Practice Worksheet</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dimensional kinematics</a:t>
            </a:r>
            <a:endParaRPr lang="en-US" dirty="0"/>
          </a:p>
        </p:txBody>
      </p:sp>
      <p:sp>
        <p:nvSpPr>
          <p:cNvPr id="3" name="Content Placeholder 2"/>
          <p:cNvSpPr>
            <a:spLocks noGrp="1"/>
          </p:cNvSpPr>
          <p:nvPr>
            <p:ph idx="1"/>
          </p:nvPr>
        </p:nvSpPr>
        <p:spPr/>
        <p:txBody>
          <a:bodyPr>
            <a:normAutofit lnSpcReduction="10000"/>
          </a:bodyPr>
          <a:lstStyle/>
          <a:p>
            <a:r>
              <a:rPr lang="en-US" sz="2000" b="1" dirty="0" smtClean="0"/>
              <a:t>Recall that 4 out of the 5 kinematics quantities are vectors: displacement, initial velocity, final velocity, and acceleration.</a:t>
            </a:r>
          </a:p>
          <a:p>
            <a:r>
              <a:rPr lang="en-US" sz="2000" b="1" dirty="0" smtClean="0"/>
              <a:t>In describing 2D motion, these same 5 variables are used. While these quantities may be provided or asked for in terms of their magnitude and direction, when doing an analysis of 2D motion, one.. </a:t>
            </a:r>
          </a:p>
          <a:p>
            <a:pPr lvl="1"/>
            <a:r>
              <a:rPr lang="en-US" sz="1800" b="1" dirty="0" smtClean="0"/>
              <a:t>separates each into their x and y components.</a:t>
            </a:r>
          </a:p>
          <a:p>
            <a:pPr lvl="1"/>
            <a:r>
              <a:rPr lang="en-US" sz="1800" b="1" dirty="0"/>
              <a:t>l</a:t>
            </a:r>
            <a:r>
              <a:rPr lang="en-US" sz="1800" b="1" dirty="0" smtClean="0"/>
              <a:t>ets t be the same for both dimensions because it is a scalar.</a:t>
            </a:r>
          </a:p>
          <a:p>
            <a:pPr lvl="1"/>
            <a:r>
              <a:rPr lang="en-US" sz="1800" b="1" dirty="0"/>
              <a:t>a</a:t>
            </a:r>
            <a:r>
              <a:rPr lang="en-US" sz="1800" b="1" dirty="0" smtClean="0"/>
              <a:t>pplies 1D kinematic equations to each dimension independently.</a:t>
            </a:r>
          </a:p>
          <a:p>
            <a:pPr lvl="1"/>
            <a:r>
              <a:rPr lang="en-US" sz="1800" b="1" dirty="0"/>
              <a:t>r</a:t>
            </a:r>
            <a:r>
              <a:rPr lang="en-US" sz="1800" b="1" dirty="0" smtClean="0"/>
              <a:t>ecombines the components of any given vector quantity as needed.</a:t>
            </a:r>
            <a:endParaRPr lang="en-US" sz="1800" b="1" dirty="0"/>
          </a:p>
        </p:txBody>
      </p:sp>
    </p:spTree>
    <p:extLst>
      <p:ext uri="{BB962C8B-B14F-4D97-AF65-F5344CB8AC3E}">
        <p14:creationId xmlns:p14="http://schemas.microsoft.com/office/powerpoint/2010/main" val="2325591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2D kinematics problem solving</a:t>
            </a:r>
            <a:endParaRPr lang="en-US" dirty="0"/>
          </a:p>
        </p:txBody>
      </p:sp>
      <p:sp>
        <p:nvSpPr>
          <p:cNvPr id="3" name="Content Placeholder 2"/>
          <p:cNvSpPr>
            <a:spLocks noGrp="1"/>
          </p:cNvSpPr>
          <p:nvPr>
            <p:ph idx="1"/>
          </p:nvPr>
        </p:nvSpPr>
        <p:spPr>
          <a:xfrm>
            <a:off x="1154954" y="2603500"/>
            <a:ext cx="9193005" cy="3416300"/>
          </a:xfrm>
        </p:spPr>
        <p:txBody>
          <a:bodyPr/>
          <a:lstStyle/>
          <a:p>
            <a:r>
              <a:rPr lang="en-US" b="1" u="sng" dirty="0" smtClean="0"/>
              <a:t>Generally</a:t>
            </a:r>
            <a:r>
              <a:rPr lang="en-US" b="1" dirty="0" smtClean="0"/>
              <a:t>,  (</a:t>
            </a:r>
            <a:r>
              <a:rPr lang="en-US" b="1" u="sng" dirty="0" smtClean="0"/>
              <a:t>not</a:t>
            </a:r>
            <a:r>
              <a:rPr lang="en-US" b="1" dirty="0" smtClean="0"/>
              <a:t> commonly) you will </a:t>
            </a:r>
            <a:r>
              <a:rPr lang="en-US" b="1" u="sng" dirty="0" smtClean="0"/>
              <a:t>make two lists of the five kinematics variables</a:t>
            </a:r>
            <a:r>
              <a:rPr lang="en-US" b="1" dirty="0" smtClean="0"/>
              <a:t>, using subscripts of x or y to indicate which dimension you are referring to. Let </a:t>
            </a:r>
            <a:r>
              <a:rPr lang="en-US" b="1" u="sng" dirty="0" smtClean="0"/>
              <a:t>t be the same variable for both dimensions</a:t>
            </a:r>
            <a:r>
              <a:rPr lang="en-US" b="1" dirty="0" smtClean="0"/>
              <a:t>.</a:t>
            </a:r>
          </a:p>
          <a:p>
            <a:r>
              <a:rPr lang="en-US" b="1" dirty="0" smtClean="0"/>
              <a:t>As always, if you know </a:t>
            </a:r>
            <a:r>
              <a:rPr lang="en-US" b="1" u="sng" dirty="0" smtClean="0"/>
              <a:t>three pieces of information in a single dimension</a:t>
            </a:r>
            <a:r>
              <a:rPr lang="en-US" b="1" dirty="0" smtClean="0"/>
              <a:t>, you can completely solve the motion in that dimension.</a:t>
            </a:r>
          </a:p>
          <a:p>
            <a:r>
              <a:rPr lang="en-US" b="1" dirty="0" smtClean="0"/>
              <a:t>Ex: An electron in a cathode ray tube is traveling horizontally at </a:t>
            </a:r>
            <a:r>
              <a:rPr lang="en-US" b="1" dirty="0" smtClean="0"/>
              <a:t>2.10 </a:t>
            </a:r>
            <a:r>
              <a:rPr lang="en-US" b="1" dirty="0" smtClean="0"/>
              <a:t>x </a:t>
            </a:r>
            <a:r>
              <a:rPr lang="en-US" b="1" dirty="0" smtClean="0"/>
              <a:t>10</a:t>
            </a:r>
            <a:r>
              <a:rPr lang="en-US" b="1" baseline="30000" dirty="0"/>
              <a:t>7</a:t>
            </a:r>
            <a:r>
              <a:rPr lang="en-US" b="1" dirty="0" smtClean="0"/>
              <a:t> m/s </a:t>
            </a:r>
            <a:r>
              <a:rPr lang="en-US" b="1" dirty="0" smtClean="0"/>
              <a:t>when deflection plates give it an </a:t>
            </a:r>
            <a:r>
              <a:rPr lang="en-US" b="1" dirty="0" smtClean="0"/>
              <a:t>acceleration </a:t>
            </a:r>
            <a:r>
              <a:rPr lang="en-US" b="1" dirty="0" smtClean="0"/>
              <a:t>of 5.30 x </a:t>
            </a:r>
            <a:r>
              <a:rPr lang="en-US" b="1" dirty="0" smtClean="0"/>
              <a:t>10</a:t>
            </a:r>
            <a:r>
              <a:rPr lang="en-US" b="1" baseline="30000" dirty="0" smtClean="0"/>
              <a:t>15</a:t>
            </a:r>
            <a:r>
              <a:rPr lang="en-US" b="1" dirty="0" smtClean="0"/>
              <a:t> m/s</a:t>
            </a:r>
            <a:r>
              <a:rPr lang="en-US" b="1" baseline="30000" dirty="0" smtClean="0"/>
              <a:t>2</a:t>
            </a:r>
            <a:r>
              <a:rPr lang="en-US" b="1" dirty="0" smtClean="0"/>
              <a:t> directed 30</a:t>
            </a:r>
            <a:r>
              <a:rPr lang="en-US" b="1" baseline="30000" dirty="0" smtClean="0"/>
              <a:t>o</a:t>
            </a:r>
            <a:r>
              <a:rPr lang="en-US" b="1" dirty="0" smtClean="0"/>
              <a:t> above horizontal.    a</a:t>
            </a:r>
            <a:r>
              <a:rPr lang="en-US" b="1" dirty="0" smtClean="0"/>
              <a:t>) How long does it take for the electron to cover a horizontal distance of </a:t>
            </a:r>
            <a:r>
              <a:rPr lang="en-US" b="1" dirty="0" smtClean="0"/>
              <a:t>16.2 </a:t>
            </a:r>
            <a:r>
              <a:rPr lang="en-US" b="1" dirty="0" smtClean="0"/>
              <a:t>cm? b) What is its vertical displacement during this time?</a:t>
            </a:r>
          </a:p>
        </p:txBody>
      </p:sp>
    </p:spTree>
    <p:extLst>
      <p:ext uri="{BB962C8B-B14F-4D97-AF65-F5344CB8AC3E}">
        <p14:creationId xmlns:p14="http://schemas.microsoft.com/office/powerpoint/2010/main" val="359486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a:t>
            </a:r>
            <a:endParaRPr lang="en-US" dirty="0"/>
          </a:p>
        </p:txBody>
      </p:sp>
      <p:sp>
        <p:nvSpPr>
          <p:cNvPr id="3" name="Content Placeholder 2"/>
          <p:cNvSpPr>
            <a:spLocks noGrp="1"/>
          </p:cNvSpPr>
          <p:nvPr>
            <p:ph idx="1"/>
          </p:nvPr>
        </p:nvSpPr>
        <p:spPr>
          <a:xfrm>
            <a:off x="1154955" y="2603500"/>
            <a:ext cx="7088500" cy="3416300"/>
          </a:xfrm>
        </p:spPr>
        <p:txBody>
          <a:bodyPr>
            <a:normAutofit fontScale="92500" lnSpcReduction="10000"/>
          </a:bodyPr>
          <a:lstStyle/>
          <a:p>
            <a:r>
              <a:rPr lang="en-US" sz="2000" b="1" dirty="0" smtClean="0"/>
              <a:t>Projectile motion occurs anytime an object is moving </a:t>
            </a:r>
            <a:r>
              <a:rPr lang="en-US" sz="2000" b="1" u="sng" dirty="0" smtClean="0"/>
              <a:t>freely through space</a:t>
            </a:r>
            <a:r>
              <a:rPr lang="en-US" sz="2000" b="1" dirty="0" smtClean="0"/>
              <a:t> within a plane of motion. (i.e. not curving into 3D)</a:t>
            </a:r>
          </a:p>
          <a:p>
            <a:r>
              <a:rPr lang="en-US" sz="2000" b="1" dirty="0" smtClean="0"/>
              <a:t>Projectile motion gets </a:t>
            </a:r>
            <a:r>
              <a:rPr lang="en-US" sz="2000" b="1" u="sng" dirty="0" smtClean="0"/>
              <a:t>split into its x and y dimensions</a:t>
            </a:r>
            <a:r>
              <a:rPr lang="en-US" sz="2000" b="1" dirty="0" smtClean="0"/>
              <a:t>.</a:t>
            </a:r>
          </a:p>
          <a:p>
            <a:r>
              <a:rPr lang="en-US" sz="2000" b="1" dirty="0" smtClean="0"/>
              <a:t>In the </a:t>
            </a:r>
            <a:r>
              <a:rPr lang="en-US" sz="2000" b="1" u="sng" dirty="0" smtClean="0"/>
              <a:t>x dimension, there is no acceleration </a:t>
            </a:r>
            <a:r>
              <a:rPr lang="en-US" sz="2000" b="1" dirty="0" smtClean="0"/>
              <a:t>and a constant </a:t>
            </a:r>
            <a:r>
              <a:rPr lang="en-US" sz="2000" b="1" dirty="0" err="1" smtClean="0"/>
              <a:t>v</a:t>
            </a:r>
            <a:r>
              <a:rPr lang="en-US" sz="2000" b="1" baseline="-25000" dirty="0" err="1" smtClean="0"/>
              <a:t>x</a:t>
            </a:r>
            <a:r>
              <a:rPr lang="en-US" sz="2000" b="1" dirty="0" smtClean="0"/>
              <a:t> .          </a:t>
            </a:r>
            <a:r>
              <a:rPr lang="en-US" sz="2000" b="1" dirty="0">
                <a:solidFill>
                  <a:srgbClr val="FF0000"/>
                </a:solidFill>
              </a:rPr>
              <a:t>x</a:t>
            </a:r>
            <a:r>
              <a:rPr lang="en-US" sz="2000" b="1" dirty="0" smtClean="0">
                <a:solidFill>
                  <a:srgbClr val="FF0000"/>
                </a:solidFill>
              </a:rPr>
              <a:t> = </a:t>
            </a:r>
            <a:r>
              <a:rPr lang="en-US" sz="2000" b="1" dirty="0" err="1" smtClean="0">
                <a:solidFill>
                  <a:srgbClr val="FF0000"/>
                </a:solidFill>
              </a:rPr>
              <a:t>v</a:t>
            </a:r>
            <a:r>
              <a:rPr lang="en-US" sz="2000" b="1" baseline="-25000" dirty="0" err="1" smtClean="0">
                <a:solidFill>
                  <a:srgbClr val="FF0000"/>
                </a:solidFill>
              </a:rPr>
              <a:t>x</a:t>
            </a:r>
            <a:r>
              <a:rPr lang="en-US" sz="2000" b="1" dirty="0" smtClean="0">
                <a:solidFill>
                  <a:srgbClr val="FF0000"/>
                </a:solidFill>
              </a:rPr>
              <a:t> t   is the only </a:t>
            </a:r>
            <a:r>
              <a:rPr lang="en-US" sz="2000" b="1" dirty="0" smtClean="0">
                <a:solidFill>
                  <a:srgbClr val="FF0000"/>
                </a:solidFill>
              </a:rPr>
              <a:t>equation in x dim</a:t>
            </a:r>
            <a:endParaRPr lang="en-US" sz="2000" b="1" dirty="0" smtClean="0">
              <a:solidFill>
                <a:srgbClr val="FF0000"/>
              </a:solidFill>
            </a:endParaRPr>
          </a:p>
          <a:p>
            <a:r>
              <a:rPr lang="en-US" sz="2000" b="1" dirty="0" smtClean="0"/>
              <a:t>In the </a:t>
            </a:r>
            <a:r>
              <a:rPr lang="en-US" sz="2000" b="1" u="sng" dirty="0" smtClean="0">
                <a:solidFill>
                  <a:srgbClr val="FF0000"/>
                </a:solidFill>
              </a:rPr>
              <a:t>y dimension, there is freefall motion </a:t>
            </a:r>
            <a:r>
              <a:rPr lang="en-US" sz="2000" b="1" dirty="0" smtClean="0"/>
              <a:t>with all of its special cases and variations and facts.</a:t>
            </a:r>
          </a:p>
          <a:p>
            <a:r>
              <a:rPr lang="en-US" sz="2000" b="1" dirty="0" smtClean="0"/>
              <a:t>The resulting </a:t>
            </a:r>
            <a:r>
              <a:rPr lang="en-US" sz="2000" b="1" u="sng" dirty="0" smtClean="0"/>
              <a:t>trajectory</a:t>
            </a:r>
            <a:r>
              <a:rPr lang="en-US" sz="2000" b="1" dirty="0" smtClean="0"/>
              <a:t> when both dimension operate at the same time is a </a:t>
            </a:r>
            <a:r>
              <a:rPr lang="en-US" sz="2000" b="1" u="sng" dirty="0" smtClean="0"/>
              <a:t>parabola.</a:t>
            </a:r>
            <a:r>
              <a:rPr lang="en-US" sz="2000" b="1"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830" y="2928936"/>
            <a:ext cx="3295650" cy="2219325"/>
          </a:xfrm>
          <a:prstGeom prst="rect">
            <a:avLst/>
          </a:prstGeom>
        </p:spPr>
      </p:pic>
    </p:spTree>
    <p:extLst>
      <p:ext uri="{BB962C8B-B14F-4D97-AF65-F5344CB8AC3E}">
        <p14:creationId xmlns:p14="http://schemas.microsoft.com/office/powerpoint/2010/main" val="3897734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for all projectile motion</a:t>
            </a:r>
            <a:endParaRPr lang="en-US" dirty="0"/>
          </a:p>
        </p:txBody>
      </p:sp>
      <p:sp>
        <p:nvSpPr>
          <p:cNvPr id="3" name="Content Placeholder 2"/>
          <p:cNvSpPr>
            <a:spLocks noGrp="1"/>
          </p:cNvSpPr>
          <p:nvPr>
            <p:ph idx="1"/>
          </p:nvPr>
        </p:nvSpPr>
        <p:spPr>
          <a:xfrm>
            <a:off x="1154955" y="2603499"/>
            <a:ext cx="8761412" cy="3866573"/>
          </a:xfrm>
        </p:spPr>
        <p:txBody>
          <a:bodyPr>
            <a:normAutofit fontScale="85000" lnSpcReduction="20000"/>
          </a:bodyPr>
          <a:lstStyle/>
          <a:p>
            <a:r>
              <a:rPr lang="en-US" sz="2400" b="1" dirty="0"/>
              <a:t>Variables to use:		</a:t>
            </a:r>
            <a:r>
              <a:rPr lang="en-US" sz="2400" b="1" dirty="0" smtClean="0"/>
              <a:t> x </a:t>
            </a:r>
            <a:r>
              <a:rPr lang="en-US" sz="2400" b="1" dirty="0"/>
              <a:t>= 	     </a:t>
            </a:r>
            <a:r>
              <a:rPr lang="en-US" sz="2400" b="1" dirty="0" smtClean="0"/>
              <a:t>    y </a:t>
            </a:r>
            <a:r>
              <a:rPr lang="en-US" sz="2400" b="1" dirty="0"/>
              <a:t>= </a:t>
            </a:r>
          </a:p>
          <a:p>
            <a:pPr marL="0" indent="0">
              <a:buNone/>
            </a:pPr>
            <a:r>
              <a:rPr lang="en-US" sz="2400" b="1" dirty="0"/>
              <a:t>                                        </a:t>
            </a:r>
            <a:r>
              <a:rPr lang="en-US" sz="2400" b="1" dirty="0" smtClean="0"/>
              <a:t>	</a:t>
            </a:r>
            <a:r>
              <a:rPr lang="en-US" sz="2400" b="1" dirty="0" err="1" smtClean="0"/>
              <a:t>v</a:t>
            </a:r>
            <a:r>
              <a:rPr lang="en-US" sz="2400" b="1" baseline="-25000" dirty="0" err="1" smtClean="0"/>
              <a:t>x</a:t>
            </a:r>
            <a:r>
              <a:rPr lang="en-US" sz="2400" b="1" dirty="0" smtClean="0"/>
              <a:t> =		 </a:t>
            </a:r>
            <a:r>
              <a:rPr lang="en-US" sz="2400" b="1" dirty="0" err="1" smtClean="0"/>
              <a:t>u</a:t>
            </a:r>
            <a:r>
              <a:rPr lang="en-US" sz="2400" b="1" baseline="-25000" dirty="0" err="1" smtClean="0"/>
              <a:t>y</a:t>
            </a:r>
            <a:r>
              <a:rPr lang="en-US" sz="2400" b="1" dirty="0" smtClean="0"/>
              <a:t> =</a:t>
            </a:r>
          </a:p>
          <a:p>
            <a:pPr marL="0" indent="0">
              <a:buNone/>
            </a:pPr>
            <a:r>
              <a:rPr lang="en-US" sz="2400" b="1" baseline="-25000" dirty="0"/>
              <a:t>	</a:t>
            </a:r>
            <a:r>
              <a:rPr lang="en-US" sz="2400" b="1" baseline="-25000" dirty="0" smtClean="0"/>
              <a:t>					</a:t>
            </a:r>
            <a:r>
              <a:rPr lang="en-US" sz="2400" b="1" dirty="0" smtClean="0"/>
              <a:t> 	  t = 		 </a:t>
            </a:r>
            <a:r>
              <a:rPr lang="en-US" sz="2400" b="1" dirty="0" err="1" smtClean="0"/>
              <a:t>v</a:t>
            </a:r>
            <a:r>
              <a:rPr lang="en-US" sz="2400" b="1" baseline="-25000" dirty="0" err="1" smtClean="0"/>
              <a:t>y</a:t>
            </a:r>
            <a:r>
              <a:rPr lang="en-US" sz="2400" b="1" dirty="0" smtClean="0"/>
              <a:t> =</a:t>
            </a:r>
          </a:p>
          <a:p>
            <a:pPr marL="0" indent="0">
              <a:buNone/>
            </a:pPr>
            <a:r>
              <a:rPr lang="en-US" sz="2400" b="1" dirty="0"/>
              <a:t>	</a:t>
            </a:r>
            <a:r>
              <a:rPr lang="en-US" sz="2400" b="1" dirty="0" smtClean="0"/>
              <a:t>									  a =</a:t>
            </a:r>
          </a:p>
          <a:p>
            <a:pPr marL="0" indent="0">
              <a:buNone/>
            </a:pPr>
            <a:r>
              <a:rPr lang="en-US" sz="2400" b="1" dirty="0"/>
              <a:t>	</a:t>
            </a:r>
            <a:r>
              <a:rPr lang="en-US" sz="2400" b="1" dirty="0" smtClean="0"/>
              <a:t>									   t = </a:t>
            </a:r>
          </a:p>
          <a:p>
            <a:r>
              <a:rPr lang="en-US" sz="2400" b="1" dirty="0" smtClean="0"/>
              <a:t>x </a:t>
            </a:r>
            <a:r>
              <a:rPr lang="en-US" sz="2400" b="1" dirty="0"/>
              <a:t>and </a:t>
            </a:r>
            <a:r>
              <a:rPr lang="en-US" sz="2400" b="1" dirty="0" smtClean="0"/>
              <a:t>y</a:t>
            </a:r>
            <a:r>
              <a:rPr lang="en-US" sz="2400" b="1" baseline="-25000" dirty="0" smtClean="0"/>
              <a:t> </a:t>
            </a:r>
            <a:r>
              <a:rPr lang="en-US" sz="2400" b="1" dirty="0"/>
              <a:t>are the components of the </a:t>
            </a:r>
            <a:r>
              <a:rPr lang="en-US" sz="2400" b="1" dirty="0" smtClean="0"/>
              <a:t>displacement.</a:t>
            </a:r>
          </a:p>
          <a:p>
            <a:r>
              <a:rPr lang="en-US" sz="2400" b="1" dirty="0" err="1" smtClean="0"/>
              <a:t>v</a:t>
            </a:r>
            <a:r>
              <a:rPr lang="en-US" sz="2400" b="1" baseline="-25000" dirty="0" err="1" smtClean="0"/>
              <a:t>x</a:t>
            </a:r>
            <a:r>
              <a:rPr lang="en-US" sz="2400" b="1" dirty="0" smtClean="0"/>
              <a:t> and </a:t>
            </a:r>
            <a:r>
              <a:rPr lang="en-US" sz="2400" b="1" dirty="0" err="1" smtClean="0"/>
              <a:t>u</a:t>
            </a:r>
            <a:r>
              <a:rPr lang="en-US" sz="2400" b="1" baseline="-25000" dirty="0" err="1" smtClean="0"/>
              <a:t>y</a:t>
            </a:r>
            <a:r>
              <a:rPr lang="en-US" sz="2400" b="1" baseline="-25000" dirty="0" smtClean="0"/>
              <a:t> </a:t>
            </a:r>
            <a:r>
              <a:rPr lang="en-US" sz="2400" b="1" dirty="0" smtClean="0"/>
              <a:t>are the components of the initial velocity.</a:t>
            </a:r>
          </a:p>
          <a:p>
            <a:r>
              <a:rPr lang="en-US" sz="2400" b="1" dirty="0" err="1"/>
              <a:t>v</a:t>
            </a:r>
            <a:r>
              <a:rPr lang="en-US" sz="2400" b="1" baseline="-25000" dirty="0" err="1"/>
              <a:t>x</a:t>
            </a:r>
            <a:r>
              <a:rPr lang="en-US" sz="2400" b="1" dirty="0"/>
              <a:t> and </a:t>
            </a:r>
            <a:r>
              <a:rPr lang="en-US" sz="2400" b="1" dirty="0" err="1" smtClean="0"/>
              <a:t>v</a:t>
            </a:r>
            <a:r>
              <a:rPr lang="en-US" sz="2400" b="1" baseline="-25000" dirty="0" err="1" smtClean="0"/>
              <a:t>y</a:t>
            </a:r>
            <a:r>
              <a:rPr lang="en-US" sz="2400" b="1" baseline="-25000" dirty="0" smtClean="0"/>
              <a:t> </a:t>
            </a:r>
            <a:r>
              <a:rPr lang="en-US" sz="2400" b="1" dirty="0"/>
              <a:t>are the components of the </a:t>
            </a:r>
            <a:r>
              <a:rPr lang="en-US" sz="2400" b="1" dirty="0" smtClean="0"/>
              <a:t>final velocity.</a:t>
            </a:r>
          </a:p>
          <a:p>
            <a:r>
              <a:rPr lang="en-US" sz="2400" b="1" dirty="0" smtClean="0"/>
              <a:t>a = a</a:t>
            </a:r>
            <a:r>
              <a:rPr lang="en-US" sz="2400" b="1" baseline="-25000" dirty="0" smtClean="0"/>
              <a:t>y</a:t>
            </a:r>
            <a:r>
              <a:rPr lang="en-US" sz="2400" b="1" dirty="0" smtClean="0"/>
              <a:t> =  – 9.81 m/s</a:t>
            </a:r>
            <a:r>
              <a:rPr lang="en-US" sz="2400" b="1" baseline="30000" dirty="0"/>
              <a:t>2</a:t>
            </a:r>
            <a:r>
              <a:rPr lang="en-US" sz="2400" b="1" baseline="-25000" dirty="0" smtClean="0"/>
              <a:t>	</a:t>
            </a:r>
          </a:p>
          <a:p>
            <a:r>
              <a:rPr lang="en-US" sz="2400" b="1" baseline="-25000" dirty="0" smtClean="0"/>
              <a:t>	</a:t>
            </a:r>
            <a:r>
              <a:rPr lang="en-US" sz="2400" b="1" dirty="0" smtClean="0"/>
              <a:t>t  is the same for each dimension. Connects the dimensions.</a:t>
            </a:r>
            <a:r>
              <a:rPr lang="en-US" sz="2400" b="1" baseline="-25000" dirty="0" smtClean="0"/>
              <a:t>				</a:t>
            </a:r>
            <a:r>
              <a:rPr lang="en-US" b="1" baseline="-25000" dirty="0" smtClean="0"/>
              <a:t>	</a:t>
            </a:r>
            <a:endParaRPr lang="en-US" b="1" dirty="0"/>
          </a:p>
          <a:p>
            <a:endParaRPr lang="en-US" dirty="0"/>
          </a:p>
        </p:txBody>
      </p:sp>
    </p:spTree>
    <p:extLst>
      <p:ext uri="{BB962C8B-B14F-4D97-AF65-F5344CB8AC3E}">
        <p14:creationId xmlns:p14="http://schemas.microsoft.com/office/powerpoint/2010/main" val="1845394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Horizontal launch</a:t>
            </a:r>
            <a:endParaRPr lang="en-US" dirty="0"/>
          </a:p>
        </p:txBody>
      </p:sp>
      <p:sp>
        <p:nvSpPr>
          <p:cNvPr id="3" name="Content Placeholder 2"/>
          <p:cNvSpPr>
            <a:spLocks noGrp="1"/>
          </p:cNvSpPr>
          <p:nvPr>
            <p:ph idx="1"/>
          </p:nvPr>
        </p:nvSpPr>
        <p:spPr/>
        <p:txBody>
          <a:bodyPr/>
          <a:lstStyle/>
          <a:p>
            <a:r>
              <a:rPr lang="en-US" b="1" dirty="0" smtClean="0"/>
              <a:t>If a projectile has a </a:t>
            </a:r>
            <a:r>
              <a:rPr lang="en-US" b="1" u="sng" dirty="0" smtClean="0"/>
              <a:t>horizontal launch</a:t>
            </a:r>
            <a:r>
              <a:rPr lang="en-US" b="1" dirty="0" smtClean="0"/>
              <a:t>, its </a:t>
            </a:r>
            <a:r>
              <a:rPr lang="en-US" b="1" dirty="0" err="1"/>
              <a:t>v</a:t>
            </a:r>
            <a:r>
              <a:rPr lang="en-US" b="1" baseline="-25000" dirty="0" err="1" smtClean="0"/>
              <a:t>x</a:t>
            </a:r>
            <a:r>
              <a:rPr lang="en-US" b="1" dirty="0" smtClean="0"/>
              <a:t> will equal its initial velocity  magnitude and the vertical component of the initial velocity = 0.</a:t>
            </a:r>
          </a:p>
          <a:p>
            <a:r>
              <a:rPr lang="en-US" b="1" dirty="0" smtClean="0"/>
              <a:t>Ex: A mountain climber encounters a crevasse in an ice field. The opposite side of the gap is 2.75 m lower and is separated horizontally by a distance of 4.10 m. To cross the crevasse, she gets a running start and jumps in the horizontal direction.  What is the minimum speed needed to safely land on the other side?</a:t>
            </a:r>
            <a:endParaRPr lang="en-US" b="1" dirty="0"/>
          </a:p>
        </p:txBody>
      </p:sp>
    </p:spTree>
    <p:extLst>
      <p:ext uri="{BB962C8B-B14F-4D97-AF65-F5344CB8AC3E}">
        <p14:creationId xmlns:p14="http://schemas.microsoft.com/office/powerpoint/2010/main" val="779211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p:txBody>
          <a:bodyPr/>
          <a:lstStyle/>
          <a:p>
            <a:r>
              <a:rPr lang="en-US" b="1" dirty="0" smtClean="0"/>
              <a:t>An archer aims his arrow horizontally at the bullseye of a target 15.0 m away. If his initial arrow speed is 22.3 m/s, by how much does he miss the target and in what direction is his error?</a:t>
            </a:r>
          </a:p>
          <a:p>
            <a:endParaRPr lang="en-US" b="1" dirty="0"/>
          </a:p>
          <a:p>
            <a:endParaRPr lang="en-US" b="1" dirty="0" smtClean="0"/>
          </a:p>
          <a:p>
            <a:r>
              <a:rPr lang="en-US" b="1" dirty="0" smtClean="0"/>
              <a:t>A plane traveling at 115 m/s needs to drop relief supplies to refugees below. If the </a:t>
            </a:r>
            <a:r>
              <a:rPr lang="en-US" b="1" dirty="0" smtClean="0"/>
              <a:t>plane </a:t>
            </a:r>
            <a:r>
              <a:rPr lang="en-US" b="1" dirty="0" smtClean="0"/>
              <a:t>is at an altitude of 435 m, how far horizontally from the landing site should the pilot open the cargo doors? </a:t>
            </a:r>
          </a:p>
          <a:p>
            <a:endParaRPr lang="en-US" b="1" dirty="0"/>
          </a:p>
        </p:txBody>
      </p:sp>
    </p:spTree>
    <p:extLst>
      <p:ext uri="{BB962C8B-B14F-4D97-AF65-F5344CB8AC3E}">
        <p14:creationId xmlns:p14="http://schemas.microsoft.com/office/powerpoint/2010/main" val="168974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 at an angle</a:t>
            </a:r>
            <a:endParaRPr lang="en-US" dirty="0"/>
          </a:p>
        </p:txBody>
      </p:sp>
      <p:sp>
        <p:nvSpPr>
          <p:cNvPr id="3" name="Content Placeholder 2"/>
          <p:cNvSpPr>
            <a:spLocks noGrp="1"/>
          </p:cNvSpPr>
          <p:nvPr>
            <p:ph idx="1"/>
          </p:nvPr>
        </p:nvSpPr>
        <p:spPr/>
        <p:txBody>
          <a:bodyPr/>
          <a:lstStyle/>
          <a:p>
            <a:r>
              <a:rPr lang="en-US" b="1" dirty="0" smtClean="0"/>
              <a:t>Ex: You throw a ball from a cliff with an initial velocity of 15.0 m/s at an angle of 20 degrees above the horizontal. Find a) its horizontal displacement and b) its vertical displacement 2.30 seconds later.</a:t>
            </a:r>
          </a:p>
          <a:p>
            <a:endParaRPr lang="en-US" b="1" dirty="0" smtClean="0"/>
          </a:p>
          <a:p>
            <a:endParaRPr lang="en-US" b="1" dirty="0"/>
          </a:p>
          <a:p>
            <a:r>
              <a:rPr lang="en-US" b="1" dirty="0" smtClean="0"/>
              <a:t>Repeat the problem if the launch angle was 20 degrees below the horizontal.</a:t>
            </a:r>
            <a:endParaRPr lang="en-US" b="1" dirty="0"/>
          </a:p>
        </p:txBody>
      </p:sp>
    </p:spTree>
    <p:extLst>
      <p:ext uri="{BB962C8B-B14F-4D97-AF65-F5344CB8AC3E}">
        <p14:creationId xmlns:p14="http://schemas.microsoft.com/office/powerpoint/2010/main" val="1498788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19960</TotalTime>
  <Words>792</Words>
  <Application>Microsoft Office PowerPoint</Application>
  <PresentationFormat>Widescreen</PresentationFormat>
  <Paragraphs>71</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Cambria Math</vt:lpstr>
      <vt:lpstr>Century Gothic</vt:lpstr>
      <vt:lpstr>Euclid Extra</vt:lpstr>
      <vt:lpstr>Wingdings 3</vt:lpstr>
      <vt:lpstr>Ion Boardroom</vt:lpstr>
      <vt:lpstr>Physics 1 –  Sept 26, 2019</vt:lpstr>
      <vt:lpstr>Objectives, Agenda, Assignment</vt:lpstr>
      <vt:lpstr>Two dimensional kinematics</vt:lpstr>
      <vt:lpstr>2D kinematics problem solving</vt:lpstr>
      <vt:lpstr>Projectile motion</vt:lpstr>
      <vt:lpstr>Variables for all projectile motion</vt:lpstr>
      <vt:lpstr>Horizontal launch</vt:lpstr>
      <vt:lpstr>Practice problems</vt:lpstr>
      <vt:lpstr>Launch at an angle</vt:lpstr>
      <vt:lpstr>Range Equation</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199</cp:revision>
  <cp:lastPrinted>2017-10-05T10:34:53Z</cp:lastPrinted>
  <dcterms:created xsi:type="dcterms:W3CDTF">2015-08-11T02:33:52Z</dcterms:created>
  <dcterms:modified xsi:type="dcterms:W3CDTF">2019-09-26T15:19:08Z</dcterms:modified>
</cp:coreProperties>
</file>